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4" r:id="rId5"/>
    <p:sldId id="265" r:id="rId6"/>
    <p:sldId id="269" r:id="rId7"/>
    <p:sldId id="263" r:id="rId8"/>
    <p:sldId id="270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9;&#917;&#933;&#925;&#913;\&#917;&#929;&#937;&#932;&#919;&#924;&#913;&#932;&#927;&#923;&#927;&#915;&#921;&#927;%20&#932;&#917;&#923;&#921;&#922;&#927;%20&#913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9;&#917;&#933;&#925;&#913;\&#917;&#929;&#937;&#932;&#919;&#924;&#913;&#932;&#927;&#923;&#927;&#915;&#921;&#927;%20&#932;&#917;&#923;&#921;&#922;&#927;%20&#913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9;&#917;&#933;&#925;&#913;\&#917;&#929;&#937;&#932;&#919;&#924;&#913;&#932;&#927;&#923;&#927;&#915;&#921;&#927;%20&#932;&#917;&#923;&#921;&#922;&#927;%20&#913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ST\champier-work\egrafa\2021\&#917;&#929;&#917;&#933;&#925;&#917;&#931;\&#917;&#929;&#937;&#932;&#919;&#924;&#913;&#932;&#927;&#923;&#927;&#915;&#921;&#927;%20&#932;&#917;&#923;&#921;&#922;&#927;%20&#91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1400" b="0" i="0" u="none" strike="noStrike" baseline="0">
                <a:effectLst/>
              </a:rPr>
              <a:t>ΣΕ ΣΥΝΟΛΟ 199 ΜΕΤΑΠΟΙΗΤΙΚΩΝ  ΕΠΙΧΕΙΡΗΣΕΩΝ</a:t>
            </a:r>
            <a:endParaRPr lang="el-GR"/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6.6870943107781383E-2"/>
          <c:y val="0.12456759026028562"/>
          <c:w val="0.91848709958534147"/>
          <c:h val="0.77185003008125264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C0000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ΜΕΤΑΠΟΙΗΤΙΚΟ!$B$5:$C$5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ΜΕΤΑΠΟΙΗΤΙΚΟ!$B$205:$C$205</c:f>
              <c:numCache>
                <c:formatCode>General</c:formatCode>
                <c:ptCount val="2"/>
                <c:pt idx="0">
                  <c:v>167</c:v>
                </c:pt>
                <c:pt idx="1">
                  <c:v>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DDD-4E3C-A8D4-9B1DCD7476D4}"/>
            </c:ext>
          </c:extLst>
        </c:ser>
        <c:gapWidth val="219"/>
        <c:overlap val="-27"/>
        <c:axId val="88386560"/>
        <c:axId val="88542208"/>
      </c:barChart>
      <c:catAx>
        <c:axId val="8838656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88542208"/>
        <c:crosses val="autoZero"/>
        <c:auto val="1"/>
        <c:lblAlgn val="ctr"/>
        <c:lblOffset val="100"/>
      </c:catAx>
      <c:valAx>
        <c:axId val="8854220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88386560"/>
        <c:crosses val="autoZero"/>
        <c:crossBetween val="between"/>
      </c:valAx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rgbClr val="C00000"/>
            </a:solidFill>
            <a:ln>
              <a:solidFill>
                <a:srgbClr val="00B0F0"/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ΜΕΤΑΠΟΙΗΤΙΚΟ!$D$5:$M$5</c:f>
              <c:strCache>
                <c:ptCount val="10"/>
                <c:pt idx="0">
                  <c:v>0-10%</c:v>
                </c:pt>
                <c:pt idx="1">
                  <c:v>10-20%</c:v>
                </c:pt>
                <c:pt idx="2">
                  <c:v>20-30%</c:v>
                </c:pt>
                <c:pt idx="3">
                  <c:v>30-40%</c:v>
                </c:pt>
                <c:pt idx="4">
                  <c:v>40-50%</c:v>
                </c:pt>
                <c:pt idx="5">
                  <c:v>50-60%</c:v>
                </c:pt>
                <c:pt idx="6">
                  <c:v>60-70%</c:v>
                </c:pt>
                <c:pt idx="7">
                  <c:v>70-80%</c:v>
                </c:pt>
                <c:pt idx="8">
                  <c:v>80-90%</c:v>
                </c:pt>
                <c:pt idx="9">
                  <c:v>90-100%</c:v>
                </c:pt>
              </c:strCache>
            </c:strRef>
          </c:cat>
          <c:val>
            <c:numRef>
              <c:f>ΜΕΤΑΠΟΙΗΤΙΚΟ!$D$205:$M$205</c:f>
              <c:numCache>
                <c:formatCode>General</c:formatCode>
                <c:ptCount val="10"/>
                <c:pt idx="0">
                  <c:v>3</c:v>
                </c:pt>
                <c:pt idx="1">
                  <c:v>14</c:v>
                </c:pt>
                <c:pt idx="2">
                  <c:v>25</c:v>
                </c:pt>
                <c:pt idx="3">
                  <c:v>25</c:v>
                </c:pt>
                <c:pt idx="4">
                  <c:v>25</c:v>
                </c:pt>
                <c:pt idx="5">
                  <c:v>18</c:v>
                </c:pt>
                <c:pt idx="6">
                  <c:v>14</c:v>
                </c:pt>
                <c:pt idx="7">
                  <c:v>11</c:v>
                </c:pt>
                <c:pt idx="8">
                  <c:v>11</c:v>
                </c:pt>
                <c:pt idx="9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567-4A43-BE6E-E707CD3EF9F4}"/>
            </c:ext>
          </c:extLst>
        </c:ser>
        <c:gapWidth val="219"/>
        <c:overlap val="-27"/>
        <c:axId val="106601088"/>
        <c:axId val="107114880"/>
      </c:barChart>
      <c:catAx>
        <c:axId val="1066010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07114880"/>
        <c:crosses val="autoZero"/>
        <c:auto val="1"/>
        <c:lblAlgn val="ctr"/>
        <c:lblOffset val="100"/>
      </c:catAx>
      <c:valAx>
        <c:axId val="10711488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06601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Val val="1"/>
          </c:dLbls>
          <c:cat>
            <c:strRef>
              <c:f>'met-epag'!$B$27:$B$45</c:f>
              <c:strCache>
                <c:ptCount val="19"/>
                <c:pt idx="0">
                  <c:v>ΠΡΟΪΟΝΤΑ ΜΥΔΟΚΑΛΛΙΕΡΓΕΙΑΣ</c:v>
                </c:pt>
                <c:pt idx="1">
                  <c:v>ΚΑΤΑΣΚΕΥΗ ΕΝΔΥΜΑΤΩΝ</c:v>
                </c:pt>
                <c:pt idx="2">
                  <c:v>ΕΠΕΞΕΡΓΑΣΙΑ ΞΥΛΟΥ </c:v>
                </c:pt>
                <c:pt idx="3">
                  <c:v>ΚΑΤΑΣΚΕΥΗ ΚΟΣΜΗΜΑΤΩΝ</c:v>
                </c:pt>
                <c:pt idx="4">
                  <c:v>ΟΙΚΙΑΚΕΣ ΣΥΣΚΕΥΕΣ</c:v>
                </c:pt>
                <c:pt idx="5">
                  <c:v>ΚΑΤΑΣΚΕΥΗ ΕΠΙΠΛΩΝ-ΚΟΡΝΙΖΩΝ</c:v>
                </c:pt>
                <c:pt idx="6">
                  <c:v>ΛΟΙΠΑ</c:v>
                </c:pt>
                <c:pt idx="7">
                  <c:v>ΤΥΠΟΓΡΑΦΕΙΟ</c:v>
                </c:pt>
                <c:pt idx="8">
                  <c:v>ΕΠΕΞΕΡΓΑΣΙΑ ΜΕΤΑΛΛΟΥ</c:v>
                </c:pt>
                <c:pt idx="9">
                  <c:v>ΚΑΤΑΣΚΕΥΗ ΓΕΩΡΓΙΚΩΝ ΜΗΧ/ΤΩΝ</c:v>
                </c:pt>
                <c:pt idx="10">
                  <c:v>ΣΚΥΡΟΔΕΜΑ</c:v>
                </c:pt>
                <c:pt idx="11">
                  <c:v>ΕΠΕΞΕΡΓΑΣΙΑ ΜΑΡΜΑΡΟΥ</c:v>
                </c:pt>
                <c:pt idx="12">
                  <c:v>ΚΑΤΑΣΚΕΗ ΤΕΧΝΙΚΩΝ ΔΟΝΤΙΩΝ</c:v>
                </c:pt>
                <c:pt idx="13">
                  <c:v>ΦΩΤΟΒΟΛΤΑΙΚΑ</c:v>
                </c:pt>
                <c:pt idx="14">
                  <c:v>ΕΠΕΞΕΡΓΑΣΙΑ ΤΡΟΦΙΜΩΝ</c:v>
                </c:pt>
                <c:pt idx="15">
                  <c:v>ΚΑΤΑΣΚΕΥΗ ΙΑΤΡΙΚΟΥ ΥΛΙΚΟΥ</c:v>
                </c:pt>
                <c:pt idx="16">
                  <c:v>ΕΠΕΞΕΡΓΑΣΙΑ ΧΑΡΤΙΟΥ</c:v>
                </c:pt>
                <c:pt idx="17">
                  <c:v>ΕΠΕΞΕΡΓΑΣΙΑ ΠΛΑΣΤΙΚΟΥ</c:v>
                </c:pt>
                <c:pt idx="18">
                  <c:v> ΚΑΤΑΣΚΕΥΗ ΚΑΛΩΔΙΩΝ- ΠΡΙΖΩΝ</c:v>
                </c:pt>
              </c:strCache>
            </c:strRef>
          </c:cat>
          <c:val>
            <c:numRef>
              <c:f>'met-epag'!$F$27:$F$45</c:f>
              <c:numCache>
                <c:formatCode>0%</c:formatCode>
                <c:ptCount val="19"/>
                <c:pt idx="0">
                  <c:v>1</c:v>
                </c:pt>
                <c:pt idx="1">
                  <c:v>0.87000000000000044</c:v>
                </c:pt>
                <c:pt idx="2">
                  <c:v>0.76000000000000045</c:v>
                </c:pt>
                <c:pt idx="3">
                  <c:v>0.73000000000000043</c:v>
                </c:pt>
                <c:pt idx="4">
                  <c:v>0.7000000000000004</c:v>
                </c:pt>
                <c:pt idx="5">
                  <c:v>0.67000000000000071</c:v>
                </c:pt>
                <c:pt idx="6">
                  <c:v>0.67000000000000071</c:v>
                </c:pt>
                <c:pt idx="7">
                  <c:v>0.67000000000000071</c:v>
                </c:pt>
                <c:pt idx="8">
                  <c:v>0.61000000000000043</c:v>
                </c:pt>
                <c:pt idx="9">
                  <c:v>0.55000000000000004</c:v>
                </c:pt>
                <c:pt idx="10">
                  <c:v>0.5</c:v>
                </c:pt>
                <c:pt idx="11">
                  <c:v>0.5</c:v>
                </c:pt>
                <c:pt idx="12">
                  <c:v>0.5</c:v>
                </c:pt>
                <c:pt idx="13">
                  <c:v>0.45</c:v>
                </c:pt>
                <c:pt idx="14">
                  <c:v>0.43000000000000022</c:v>
                </c:pt>
                <c:pt idx="15">
                  <c:v>0.4</c:v>
                </c:pt>
                <c:pt idx="16">
                  <c:v>0.27</c:v>
                </c:pt>
                <c:pt idx="17">
                  <c:v>0.25</c:v>
                </c:pt>
                <c:pt idx="18">
                  <c:v>0.25</c:v>
                </c:pt>
              </c:numCache>
            </c:numRef>
          </c:val>
        </c:ser>
        <c:axId val="107788544"/>
        <c:axId val="107880448"/>
      </c:barChart>
      <c:catAx>
        <c:axId val="1077885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el-GR"/>
          </a:p>
        </c:txPr>
        <c:crossAx val="107880448"/>
        <c:crosses val="autoZero"/>
        <c:auto val="1"/>
        <c:lblAlgn val="ctr"/>
        <c:lblOffset val="100"/>
      </c:catAx>
      <c:valAx>
        <c:axId val="107880448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400" b="1"/>
            </a:pPr>
            <a:endParaRPr lang="el-GR"/>
          </a:p>
        </c:txPr>
        <c:crossAx val="107788544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'met-epag'!$B$76:$B$85</c:f>
              <c:strCache>
                <c:ptCount val="10"/>
                <c:pt idx="0">
                  <c:v>ΕΠΕΞΕΡΓΑΣΙΑ ΤΡΟΦΙΜΩΝ</c:v>
                </c:pt>
                <c:pt idx="1">
                  <c:v>ΦΩΤΟΒΟΛΤΑΙΚΑ</c:v>
                </c:pt>
                <c:pt idx="2">
                  <c:v>ΕΠΕΞΕΡΓΑΣΙΑ ΜΕΤΑΛΛΟΥ</c:v>
                </c:pt>
                <c:pt idx="3">
                  <c:v>ΕΠΕΞΕΡΓΑΣΙΑ ΞΥΛΟΥ </c:v>
                </c:pt>
                <c:pt idx="4">
                  <c:v>ΚΑΤΑΣΚΕΥΗ ΕΠΙΠΛΩΝ-ΚΟΡΝΙΖΩΝ</c:v>
                </c:pt>
                <c:pt idx="5">
                  <c:v>ΕΠΕΞΕΡΓΑΣΙΑ ΠΛΑΣΤΙΚΟΥ</c:v>
                </c:pt>
                <c:pt idx="6">
                  <c:v>ΠΡΟΪΟΝΤΑ ΜΥΔΟΚΑΛΛΙΕΡΓΕΙΑΣ</c:v>
                </c:pt>
                <c:pt idx="7">
                  <c:v>ΛΟΙΠΑ</c:v>
                </c:pt>
                <c:pt idx="8">
                  <c:v>ΚΑΤΑΣΚΕΥΗ ΓΕΩΡΓΙΚΩΝ ΜΗΧ/ΤΩΝ</c:v>
                </c:pt>
                <c:pt idx="9">
                  <c:v>ΕΠΕΞΕΡΓΑΣΙΑ ΜΑΡΜΑΡΟΥ</c:v>
                </c:pt>
              </c:strCache>
            </c:strRef>
          </c:cat>
          <c:val>
            <c:numRef>
              <c:f>'met-epag'!$E$76:$E$85</c:f>
              <c:numCache>
                <c:formatCode>General</c:formatCode>
                <c:ptCount val="10"/>
                <c:pt idx="0">
                  <c:v>9</c:v>
                </c:pt>
                <c:pt idx="1">
                  <c:v>8</c:v>
                </c:pt>
                <c:pt idx="2">
                  <c:v>5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axId val="77164928"/>
        <c:axId val="77558528"/>
      </c:barChart>
      <c:catAx>
        <c:axId val="77164928"/>
        <c:scaling>
          <c:orientation val="minMax"/>
        </c:scaling>
        <c:axPos val="b"/>
        <c:tickLblPos val="nextTo"/>
        <c:crossAx val="77558528"/>
        <c:crosses val="autoZero"/>
        <c:auto val="1"/>
        <c:lblAlgn val="ctr"/>
        <c:lblOffset val="100"/>
      </c:catAx>
      <c:valAx>
        <c:axId val="77558528"/>
        <c:scaling>
          <c:orientation val="minMax"/>
        </c:scaling>
        <c:axPos val="l"/>
        <c:majorGridlines/>
        <c:numFmt formatCode="General" sourceLinked="1"/>
        <c:tickLblPos val="nextTo"/>
        <c:crossAx val="77164928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D52F4-4964-4846-A7DC-398867B3D7E7}" type="datetimeFigureOut">
              <a:rPr lang="el-GR" smtClean="0"/>
              <a:pPr/>
              <a:t>25/1/2021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C9A08-9E1B-493F-A265-6249E02629D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25/1/2021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357321"/>
          </a:xfrm>
        </p:spPr>
        <p:txBody>
          <a:bodyPr/>
          <a:lstStyle/>
          <a:p>
            <a:r>
              <a:rPr lang="el-GR" u="sng" dirty="0" smtClean="0"/>
              <a:t>ΤΜΗΜΑ ΜΕΤΑΠΟΙΗΤΙΚΟ</a:t>
            </a:r>
            <a:endParaRPr lang="el-GR" u="sng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28596" y="1785926"/>
            <a:ext cx="8072494" cy="4357718"/>
          </a:xfrm>
        </p:spPr>
        <p:txBody>
          <a:bodyPr>
            <a:normAutofit/>
          </a:bodyPr>
          <a:lstStyle/>
          <a:p>
            <a:pPr algn="l"/>
            <a:endParaRPr lang="el-GR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l-GR" b="1" dirty="0" smtClean="0">
                <a:solidFill>
                  <a:schemeClr val="tx1"/>
                </a:solidFill>
              </a:rPr>
              <a:t>ΣΥΝΟΛΟ ΜΕΛΩΝ</a:t>
            </a:r>
            <a:r>
              <a:rPr lang="el-GR" b="1" smtClean="0">
                <a:solidFill>
                  <a:schemeClr val="tx1"/>
                </a:solidFill>
              </a:rPr>
              <a:t>: 1.555 ΕΠΙΧΕΙΡΗΣΕΙΣ</a:t>
            </a:r>
            <a:endParaRPr lang="el-GR" b="1" dirty="0" smtClean="0">
              <a:solidFill>
                <a:schemeClr val="tx1"/>
              </a:solidFill>
            </a:endParaRPr>
          </a:p>
          <a:p>
            <a:pPr algn="l"/>
            <a:endParaRPr lang="el-GR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l-GR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l-GR" b="1" dirty="0" smtClean="0">
                <a:solidFill>
                  <a:schemeClr val="tx1"/>
                </a:solidFill>
              </a:rPr>
              <a:t>ΣΤΑΤΙΣΤΙΚΟ ΔΕΙΓΜΑ: 199 ΕΠΙΧΕΙΡΗΣΕΙΣ</a:t>
            </a:r>
          </a:p>
          <a:p>
            <a:pPr algn="l">
              <a:buFont typeface="Wingdings" pitchFamily="2" charset="2"/>
              <a:buChar char="Ø"/>
            </a:pPr>
            <a:r>
              <a:rPr lang="el-GR" b="1" dirty="0" smtClean="0">
                <a:solidFill>
                  <a:schemeClr val="tx1"/>
                </a:solidFill>
              </a:rPr>
              <a:t>ΠΟΣΟΣΤΟ: 12%</a:t>
            </a:r>
          </a:p>
          <a:p>
            <a:pPr algn="l"/>
            <a:endParaRPr lang="el-GR" b="1" dirty="0" smtClean="0">
              <a:solidFill>
                <a:schemeClr val="tx1"/>
              </a:solidFill>
            </a:endParaRPr>
          </a:p>
        </p:txBody>
      </p:sp>
      <p:pic>
        <p:nvPicPr>
          <p:cNvPr id="4" name="3 - Εικόνα" descr="epimelhthrio_pieri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4766682"/>
            <a:ext cx="1640347" cy="20913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u="sng" dirty="0" smtClean="0"/>
              <a:t>ΓΕΩΓΡΑΦΙΚΗ ΚΑΤΑΝΟΜΗ</a:t>
            </a:r>
            <a:endParaRPr lang="el-GR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ΔΗΜΟΣ ΚΑΤΕΡΙΝΗΣ: 111 ΕΠΙΧΕΙΡΗΣΕΙΣ</a:t>
            </a:r>
          </a:p>
          <a:p>
            <a:pPr algn="ctr">
              <a:buNone/>
            </a:pPr>
            <a:r>
              <a:rPr lang="el-GR" dirty="0" smtClean="0"/>
              <a:t>	ΠΟΣΟΣΟ ΔΕΙΓΜΑΤΟΣ: 56%</a:t>
            </a:r>
          </a:p>
          <a:p>
            <a:endParaRPr lang="el-GR" dirty="0" smtClean="0"/>
          </a:p>
          <a:p>
            <a:r>
              <a:rPr lang="el-GR" dirty="0" smtClean="0"/>
              <a:t>ΔΗΜΟΣ ΔΙΟΥ ΟΛΥΜΠΟΥ: 45 ΕΠΙΧΕΙΡΗΣΕΙΣ</a:t>
            </a:r>
          </a:p>
          <a:p>
            <a:pPr algn="ctr">
              <a:buNone/>
            </a:pPr>
            <a:r>
              <a:rPr lang="el-GR" dirty="0" smtClean="0"/>
              <a:t>	ΠΟΣΟΣΤΟ ΔΕΙΓΜΑΤΟΣ: 23%</a:t>
            </a:r>
          </a:p>
          <a:p>
            <a:endParaRPr lang="el-GR" dirty="0" smtClean="0"/>
          </a:p>
          <a:p>
            <a:r>
              <a:rPr lang="el-GR" dirty="0" smtClean="0"/>
              <a:t>ΔΗΜΟΣ ΠΥΔΝΑΣ ΚΟΛΙΝΔΡΟΥ: 43 ΕΠΙΧΕΙΡΗΣΕΙΣ</a:t>
            </a:r>
          </a:p>
          <a:p>
            <a:pPr algn="ctr">
              <a:buNone/>
            </a:pPr>
            <a:r>
              <a:rPr lang="el-GR" dirty="0" smtClean="0"/>
              <a:t>	ΠΟΣΟΣΤΟ ΔΕΙΓΜΤΟΣ: 21%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u="sng" dirty="0" smtClean="0"/>
              <a:t>ΕΞΕΛΙΞΗ ΚΥΚΛΟΥ ΕΡΓΑΣΙΩΝ ΝΟΕΜΒΡΙΟΥ –ΔΕΚΕΜΒΕΡΙΟΥ 2020</a:t>
            </a:r>
            <a:endParaRPr lang="el-GR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endParaRPr lang="el-GR" dirty="0" smtClean="0"/>
          </a:p>
          <a:p>
            <a:r>
              <a:rPr lang="el-GR" dirty="0" smtClean="0"/>
              <a:t>Το 84% των επιχειρήσεων δήλωσε μείωση του κύκλου εργασιών (167 επιχειρήσεις)</a:t>
            </a:r>
          </a:p>
          <a:p>
            <a:endParaRPr lang="el-GR" dirty="0" smtClean="0"/>
          </a:p>
          <a:p>
            <a:r>
              <a:rPr lang="el-GR" dirty="0" smtClean="0"/>
              <a:t>Το 16% των επιχειρήσεων δήλωσε ότι δεν είχε μείωση του κύκλου εργασιών (32 επιχειρήσεις)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u="sng" dirty="0" smtClean="0"/>
              <a:t>ΕΞΕΛΙΞΗ ΚΥΚΛΟΥ ΕΡΓΑΣΙΩΝ ΝΟΕΜ-ΔΕΚ-2020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4" name="3 - Γράφημα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90C920CB-CFCD-45A4-8956-F0CAE8C36661}"/>
              </a:ext>
            </a:extLst>
          </p:cNvPr>
          <p:cNvGraphicFramePr>
            <a:graphicFrameLocks/>
          </p:cNvGraphicFramePr>
          <p:nvPr/>
        </p:nvGraphicFramePr>
        <p:xfrm>
          <a:off x="285720" y="1538287"/>
          <a:ext cx="8643998" cy="5033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225536"/>
          </a:xfrm>
        </p:spPr>
        <p:txBody>
          <a:bodyPr>
            <a:noAutofit/>
          </a:bodyPr>
          <a:lstStyle/>
          <a:p>
            <a:r>
              <a:rPr lang="el-GR" sz="2000" u="sng" dirty="0" smtClean="0"/>
              <a:t>ΜΕΣΟΣΤΑΘΜΙΚΟ ΠΟΣΟΣΤΟ (%) ΜΕΙΩΣΗΣ ΚΥΚΛΟΥ ΕΡΓΑΣΙΩΝ ΣΤΟ ΣΥΝΟΛΟ 167 ΜΕΤΑΠΟΙΗΤΙΚΩΝ ΕΠΙΧΕΙΡΗΣΕΩΝ:  56 %</a:t>
            </a:r>
            <a:endParaRPr lang="el-GR" sz="2000" dirty="0"/>
          </a:p>
        </p:txBody>
      </p:sp>
      <p:graphicFrame>
        <p:nvGraphicFramePr>
          <p:cNvPr id="4" name="3 - Θέση περιεχομένου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142AF8D6-C284-442E-BEE8-DA3AE38401F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4282" y="1357298"/>
          <a:ext cx="8715436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0" y="0"/>
          <a:ext cx="9144001" cy="6858001"/>
        </p:xfrm>
        <a:graphic>
          <a:graphicData uri="http://schemas.openxmlformats.org/drawingml/2006/table">
            <a:tbl>
              <a:tblPr/>
              <a:tblGrid>
                <a:gridCol w="3748217"/>
                <a:gridCol w="1565189"/>
                <a:gridCol w="823783"/>
                <a:gridCol w="864974"/>
                <a:gridCol w="2141838"/>
              </a:tblGrid>
              <a:tr h="89452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ΚΛΑΔΟΙ ΕΠΙΧΕΙΡΗΣΕΩΝ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ΣΥΝΟΛΟ ΕΡΩΤΗΘΕΝΤΩΝ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ΝΑΙ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0ΧΙ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ΜΕΣΟΣΤΑΘΜΙΚΟ ΠΟΣΟΣΤΟ ΜΕΙΩΣΗΣ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7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ΠΡΟΪΟΝΤΑ ΜΥΔΟΚΑΛΛΙΕΡΓΕΙΑΣ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7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ΚΑΤΑΣΚΕΥΗ ΕΝΔΥΜΑΤΩΝ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7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ΕΠΕΞΕΡΓΑΣΙΑ ΞΥΛΟΥ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7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ΚΑΤΑΣΚΕΥΗ ΚΟΣΜΗΜΑΤΩΝ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7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ΟΙΚΙΑΚΕΣ ΣΥΣΚΕΥΕΣ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7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ΚΑΤΑΣΚΕΥΗ ΕΠΙΠΛΩΝ-ΚΟΡΝΙΖΩΝ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7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ΛΟΙΠΑ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7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ΤΥΠΟΓΡΑΦΕΙΟ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7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ΕΠΕΞΕΡΓΑΣΙΑ ΜΕΤΑΛΛΟΥ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7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ΚΑΤΑΣΚΕΥΗ ΓΕΩΡΓΙΚΩΝ ΜΗΧ/ΤΩΝ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7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ΣΚΥΡΟΔΕΜΑ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7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ΕΠΕΞΕΡΓΑΣΙΑ ΜΑΡΜΑΡΟΥ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7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ΚΑΤΑΣΚΕΗ ΤΕΧΝΙΚΩΝ ΔΟΝΤΙΩΝ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7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ΦΩΤΟΒΟΛΤΑΙΚΑ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7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ΕΠΕΞΕΡΓΑΣΙΑ ΤΡΟΦΙΜΩΝ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7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ΚΑΤΑΣΚΕΥΗ ΙΑΤΡΙΚΟΥ ΥΛΙΚΟΥ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7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ΕΠΕΞΕΡΓΑΣΙΑ ΧΑΡΤΙΟΥ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7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ΕΠΕΞΕΡΓΑΣΙΑ ΠΛΑΣΤΙΚΟΥ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7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ΚΑΤΑΣΚΕΥΗ ΚΑΛΩΔΙΩΝ- ΠΡΙΖΩΝ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7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ΣΥΝΟΛΟ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2 - Γράφημα"/>
          <p:cNvGraphicFramePr/>
          <p:nvPr/>
        </p:nvGraphicFramePr>
        <p:xfrm>
          <a:off x="142844" y="1071546"/>
          <a:ext cx="87154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- TextBox"/>
          <p:cNvSpPr txBox="1"/>
          <p:nvPr/>
        </p:nvSpPr>
        <p:spPr>
          <a:xfrm>
            <a:off x="714348" y="500042"/>
            <a:ext cx="785818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b="1" dirty="0" smtClean="0"/>
              <a:t>ΠΟΣΟΣΤΟ ΜΕΙΩΣΗΣ ΚΥΚΛΟΥ ΕΡΓΑΣΙΩΝ ΑΝΑ ΔΡΑΣΤΗΡΙΟΤΗΤΑ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5 - Γράφημα"/>
          <p:cNvGraphicFramePr/>
          <p:nvPr/>
        </p:nvGraphicFramePr>
        <p:xfrm>
          <a:off x="214282" y="1142984"/>
          <a:ext cx="8429684" cy="5205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- TextBox"/>
          <p:cNvSpPr txBox="1"/>
          <p:nvPr/>
        </p:nvSpPr>
        <p:spPr>
          <a:xfrm>
            <a:off x="1785918" y="571480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ΕΠΙΧΕΙΡΗΣΕΙΣ ΜΕ ΣΤΑΘΕΡΟ Ή ΑΥΞΑΝΟΜΕΝΟ ΚΥΚΛΟ ΕΡΓΑΣΙΩΝ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236</Words>
  <Application>Microsoft Office PowerPoint</Application>
  <PresentationFormat>Προβολή στην οθόνη (4:3)</PresentationFormat>
  <Paragraphs>131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ΤΜΗΜΑ ΜΕΤΑΠΟΙΗΤΙΚΟ</vt:lpstr>
      <vt:lpstr>ΓΕΩΓΡΑΦΙΚΗ ΚΑΤΑΝΟΜΗ</vt:lpstr>
      <vt:lpstr>ΕΞΕΛΙΞΗ ΚΥΚΛΟΥ ΕΡΓΑΣΙΩΝ ΝΟΕΜΒΡΙΟΥ –ΔΕΚΕΜΒΕΡΙΟΥ 2020</vt:lpstr>
      <vt:lpstr>ΕΞΕΛΙΞΗ ΚΥΚΛΟΥ ΕΡΓΑΣΙΩΝ ΝΟΕΜ-ΔΕΚ-2020</vt:lpstr>
      <vt:lpstr>ΜΕΣΟΣΤΑΘΜΙΚΟ ΠΟΣΟΣΤΟ (%) ΜΕΙΩΣΗΣ ΚΥΚΛΟΥ ΕΡΓΑΣΙΩΝ ΣΤΟ ΣΥΝΟΛΟ 167 ΜΕΤΑΠΟΙΗΤΙΚΩΝ ΕΠΙΧΕΙΡΗΣΕΩΝ:  56 %</vt:lpstr>
      <vt:lpstr>Διαφάνεια 6</vt:lpstr>
      <vt:lpstr>Διαφάνεια 7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ΤΜΗΜΑ ΥΠΗΡΕΣΥΩΝ</dc:title>
  <dc:creator>user</dc:creator>
  <cp:lastModifiedBy>MAXH</cp:lastModifiedBy>
  <cp:revision>67</cp:revision>
  <dcterms:created xsi:type="dcterms:W3CDTF">2021-01-24T08:31:40Z</dcterms:created>
  <dcterms:modified xsi:type="dcterms:W3CDTF">2021-01-25T10:48:08Z</dcterms:modified>
</cp:coreProperties>
</file>