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user\Desktop\&#917;&#929;&#917;&#933;&#925;&#913;\&#917;&#929;&#937;&#932;&#919;&#924;&#913;&#932;&#927;&#923;&#927;&#915;&#921;&#927;%20&#932;&#917;&#923;&#921;&#922;&#927;%20&#913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plotArea>
      <c:layout/>
      <c:pieChart>
        <c:varyColors val="1"/>
        <c:ser>
          <c:idx val="0"/>
          <c:order val="0"/>
          <c:dPt>
            <c:idx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1"/>
            <c:spPr>
              <a:ln>
                <a:solidFill>
                  <a:schemeClr val="accent2">
                    <a:lumMod val="75000"/>
                  </a:schemeClr>
                </a:solidFill>
              </a:ln>
            </c:spPr>
          </c:dPt>
          <c:dLbls>
            <c:txPr>
              <a:bodyPr/>
              <a:lstStyle/>
              <a:p>
                <a:pPr>
                  <a:defRPr sz="2000" b="1"/>
                </a:pPr>
                <a:endParaRPr lang="el-GR"/>
              </a:p>
            </c:txPr>
            <c:showVal val="1"/>
            <c:showLeaderLines val="1"/>
          </c:dLbls>
          <c:cat>
            <c:strLit>
              <c:ptCount val="1"/>
              <c:pt idx="0">
                <c:v>ΠΤΩΣΗ ΚΥΚΛΟΥ ΕΡΓΑΣΙΩΝ</c:v>
              </c:pt>
            </c:strLit>
          </c:cat>
          <c:val>
            <c:numRef>
              <c:f>Φύλλο3!$D$9:$E$9</c:f>
              <c:numCache>
                <c:formatCode>0%</c:formatCode>
                <c:ptCount val="2"/>
                <c:pt idx="0">
                  <c:v>0.8600000000000001</c:v>
                </c:pt>
                <c:pt idx="1">
                  <c:v>0.14000000000000001</c:v>
                </c:pt>
              </c:numCache>
            </c:numRef>
          </c:val>
        </c:ser>
        <c:ser>
          <c:idx val="1"/>
          <c:order val="1"/>
          <c:tx>
            <c:v>Σερά 2</c:v>
          </c:tx>
          <c:cat>
            <c:strLit>
              <c:ptCount val="1"/>
              <c:pt idx="0">
                <c:v>ΠΤΩΣΗ ΚΥΚΛΟΥ ΕΡΓΑΣΙΩΝ</c:v>
              </c:pt>
            </c:strLit>
          </c:cat>
          <c:val>
            <c:numLit>
              <c:formatCode>General</c:formatCode>
              <c:ptCount val="1"/>
              <c:pt idx="0">
                <c:v>1</c:v>
              </c:pt>
            </c:numLit>
          </c:val>
        </c:ser>
        <c:firstSliceAng val="0"/>
      </c:pieChart>
    </c:plotArea>
    <c:plotVisOnly val="1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0.26506</cdr:x>
      <cdr:y>0.98113</cdr:y>
    </cdr:from>
    <cdr:to>
      <cdr:x>0.27822</cdr:x>
      <cdr:y>1</cdr:y>
    </cdr:to>
    <cdr:sp macro="" textlink="">
      <cdr:nvSpPr>
        <cdr:cNvPr id="3" name="3 - Ορθογώνιο"/>
        <cdr:cNvSpPr/>
      </cdr:nvSpPr>
      <cdr:spPr>
        <a:xfrm xmlns:a="http://schemas.openxmlformats.org/drawingml/2006/main">
          <a:off x="1571636" y="3857652"/>
          <a:ext cx="78017" cy="72785"/>
        </a:xfrm>
        <a:prstGeom xmlns:a="http://schemas.openxmlformats.org/drawingml/2006/main" prst="rect">
          <a:avLst/>
        </a:prstGeom>
        <a:solidFill xmlns:a="http://schemas.openxmlformats.org/drawingml/2006/main">
          <a:srgbClr val="1F497D">
            <a:lumMod val="60000"/>
            <a:lumOff val="40000"/>
          </a:srgbClr>
        </a:solidFill>
        <a:ln xmlns:a="http://schemas.openxmlformats.org/drawingml/2006/main" w="25400" cap="flat" cmpd="sng" algn="ctr">
          <a:solidFill>
            <a:srgbClr val="1F497D">
              <a:lumMod val="60000"/>
              <a:lumOff val="4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l-GR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el-GR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25/1/2021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25/1/2021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25/1/2021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25/1/2021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42910" y="500042"/>
            <a:ext cx="7772400" cy="1470025"/>
          </a:xfrm>
        </p:spPr>
        <p:txBody>
          <a:bodyPr/>
          <a:lstStyle/>
          <a:p>
            <a:r>
              <a:rPr lang="el-GR" dirty="0" smtClean="0"/>
              <a:t>ΕΡΕΥΝΑ ΕΠΙΜΕΛΗΤΗΡΙΟΥ ΠΕΡΙΑΣ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285852" y="2285992"/>
            <a:ext cx="6400800" cy="1752600"/>
          </a:xfrm>
        </p:spPr>
        <p:txBody>
          <a:bodyPr/>
          <a:lstStyle/>
          <a:p>
            <a:pPr algn="l">
              <a:buFont typeface="Wingdings" pitchFamily="2" charset="2"/>
              <a:buChar char="Ø"/>
            </a:pPr>
            <a:r>
              <a:rPr lang="el-GR" i="1" dirty="0" smtClean="0">
                <a:solidFill>
                  <a:schemeClr val="tx1"/>
                </a:solidFill>
              </a:rPr>
              <a:t>ΟΙ ΕΠΙΠΤΩΣΕΙΣ ΤΟΥ </a:t>
            </a:r>
            <a:r>
              <a:rPr lang="en-US" i="1" dirty="0" smtClean="0">
                <a:solidFill>
                  <a:schemeClr val="tx1"/>
                </a:solidFill>
              </a:rPr>
              <a:t>LOCK DOWN </a:t>
            </a:r>
            <a:r>
              <a:rPr lang="el-GR" i="1" dirty="0" smtClean="0">
                <a:solidFill>
                  <a:schemeClr val="tx1"/>
                </a:solidFill>
              </a:rPr>
              <a:t>ΝΟΕΜΒΡΙΟΥ – ΔΕΚΕΜΒΡΙΟΥ 2020 ΣΤΗΝ ΟΙΚΟΝΟΜΙΑ ΤΗΣ ΠΙΕΡΙΑΣ</a:t>
            </a:r>
            <a:endParaRPr lang="el-GR" i="1" dirty="0">
              <a:solidFill>
                <a:schemeClr val="tx1"/>
              </a:solidFill>
            </a:endParaRPr>
          </a:p>
        </p:txBody>
      </p:sp>
      <p:pic>
        <p:nvPicPr>
          <p:cNvPr id="4" name="3 - Εικόνα" descr="epimelhthrio_pieri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15206" y="4766682"/>
            <a:ext cx="1640347" cy="209131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14282" y="1357298"/>
            <a:ext cx="8501122" cy="4114815"/>
          </a:xfrm>
        </p:spPr>
        <p:txBody>
          <a:bodyPr>
            <a:normAutofit fontScale="92500" lnSpcReduction="20000"/>
          </a:bodyPr>
          <a:lstStyle/>
          <a:p>
            <a:r>
              <a:rPr lang="el-GR" dirty="0" smtClean="0"/>
              <a:t>Χρόνος Διεξαγωγής</a:t>
            </a:r>
            <a:r>
              <a:rPr lang="en-US" dirty="0" smtClean="0"/>
              <a:t>:</a:t>
            </a:r>
            <a:r>
              <a:rPr lang="el-GR" dirty="0" smtClean="0"/>
              <a:t> 5-01-2021  </a:t>
            </a:r>
            <a:r>
              <a:rPr lang="el-GR" dirty="0" err="1" smtClean="0"/>
              <a:t>εώς</a:t>
            </a:r>
            <a:r>
              <a:rPr lang="el-GR" dirty="0" smtClean="0"/>
              <a:t> 22-01-2021</a:t>
            </a:r>
          </a:p>
          <a:p>
            <a:r>
              <a:rPr lang="el-GR" dirty="0" smtClean="0"/>
              <a:t>Μέθοδος Διεξαγωγής</a:t>
            </a:r>
            <a:r>
              <a:rPr lang="en-US" dirty="0" smtClean="0"/>
              <a:t>:</a:t>
            </a:r>
            <a:r>
              <a:rPr lang="el-GR" dirty="0" smtClean="0"/>
              <a:t> Τηλεφωνική Επικοινωνία </a:t>
            </a:r>
          </a:p>
          <a:p>
            <a:r>
              <a:rPr lang="el-GR" dirty="0" smtClean="0"/>
              <a:t>Σύνολο επιχειρήσεων: 10.795-1.043* = 9.752 </a:t>
            </a:r>
          </a:p>
          <a:p>
            <a:r>
              <a:rPr lang="el-GR" dirty="0" smtClean="0"/>
              <a:t>Στατιστικό δείγμα: 1.135 επιχειρήσεις </a:t>
            </a:r>
          </a:p>
          <a:p>
            <a:r>
              <a:rPr lang="el-GR" dirty="0" smtClean="0"/>
              <a:t>Ποσοστό: 12% επί του συνόλου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* 1.043 επιχειρήσεις ενοικιαζομένων δωματίων δεν συμπεριληφθήκαν στο στατιστικό πλήθος λόγω της εποχικότητάς τους</a:t>
            </a:r>
            <a:endParaRPr lang="el-GR" dirty="0"/>
          </a:p>
        </p:txBody>
      </p:sp>
      <p:sp>
        <p:nvSpPr>
          <p:cNvPr id="4" name="3 - TextBox"/>
          <p:cNvSpPr txBox="1"/>
          <p:nvPr/>
        </p:nvSpPr>
        <p:spPr>
          <a:xfrm>
            <a:off x="1928794" y="642918"/>
            <a:ext cx="4572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 smtClean="0"/>
              <a:t>ΣΤΟΙΧΕΙΑ ΕΡΕΥΝΑΣ</a:t>
            </a:r>
            <a:r>
              <a:rPr lang="en-US" sz="2400" b="1" dirty="0" smtClean="0"/>
              <a:t>:</a:t>
            </a:r>
            <a:r>
              <a:rPr lang="el-GR" sz="2400" b="1" dirty="0" smtClean="0"/>
              <a:t> </a:t>
            </a:r>
            <a:endParaRPr lang="el-GR" sz="2400" b="1" dirty="0"/>
          </a:p>
        </p:txBody>
      </p:sp>
      <p:pic>
        <p:nvPicPr>
          <p:cNvPr id="6" name="5 - Εικόνα" descr="epimelhthrio_pieri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75091" y="4857760"/>
            <a:ext cx="1568909" cy="200024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ΣΥΝΘΕΣΗ ΔΕΙΓΜΑΤΟΣ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14282" y="642918"/>
            <a:ext cx="7929586" cy="3286148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  <a:buNone/>
            </a:pPr>
            <a:endParaRPr lang="el-GR" b="1" dirty="0" smtClean="0"/>
          </a:p>
          <a:p>
            <a:pPr>
              <a:lnSpc>
                <a:spcPct val="200000"/>
              </a:lnSpc>
            </a:pPr>
            <a:r>
              <a:rPr lang="el-GR" b="1" dirty="0" smtClean="0"/>
              <a:t>45% επιχειρήσεις παροχής υπηρεσιών</a:t>
            </a:r>
          </a:p>
          <a:p>
            <a:pPr>
              <a:lnSpc>
                <a:spcPct val="200000"/>
              </a:lnSpc>
            </a:pPr>
            <a:r>
              <a:rPr lang="el-GR" b="1" dirty="0" smtClean="0"/>
              <a:t> 37% εμπορικές </a:t>
            </a:r>
          </a:p>
          <a:p>
            <a:pPr>
              <a:lnSpc>
                <a:spcPct val="200000"/>
              </a:lnSpc>
            </a:pPr>
            <a:r>
              <a:rPr lang="el-GR" b="1" dirty="0" smtClean="0"/>
              <a:t>18% μεταποιητικές.</a:t>
            </a:r>
            <a:endParaRPr lang="el-GR" b="1" dirty="0"/>
          </a:p>
        </p:txBody>
      </p:sp>
      <p:pic>
        <p:nvPicPr>
          <p:cNvPr id="4" name="3 - Εικόνα" descr="epimelhthrio_pieri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86644" y="4857760"/>
            <a:ext cx="1568909" cy="200024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TextBox"/>
          <p:cNvSpPr txBox="1"/>
          <p:nvPr/>
        </p:nvSpPr>
        <p:spPr>
          <a:xfrm>
            <a:off x="2571736" y="785794"/>
            <a:ext cx="34726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2400" b="1" dirty="0" smtClean="0"/>
              <a:t>ΓΕΩΓΡΑΦΙΚΗ ΚΑΤΑΝΟΜΗ </a:t>
            </a:r>
            <a:endParaRPr lang="el-GR" sz="2400" b="1" dirty="0"/>
          </a:p>
        </p:txBody>
      </p:sp>
      <p:sp>
        <p:nvSpPr>
          <p:cNvPr id="4" name="3 - TextBox"/>
          <p:cNvSpPr txBox="1"/>
          <p:nvPr/>
        </p:nvSpPr>
        <p:spPr>
          <a:xfrm>
            <a:off x="214282" y="2071678"/>
            <a:ext cx="73581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l-GR" sz="2400" b="1" dirty="0" smtClean="0"/>
              <a:t>ΔΗΜΟΣ ΚΑΤΕΡΙΝΗΣ</a:t>
            </a:r>
            <a:r>
              <a:rPr lang="en-US" sz="2400" b="1" dirty="0" smtClean="0"/>
              <a:t>:</a:t>
            </a:r>
            <a:r>
              <a:rPr lang="el-GR" sz="2400" b="1" dirty="0" smtClean="0"/>
              <a:t> </a:t>
            </a:r>
            <a:r>
              <a:rPr lang="en-US" sz="2400" b="1" dirty="0" smtClean="0"/>
              <a:t>700</a:t>
            </a:r>
            <a:r>
              <a:rPr lang="el-GR" sz="2400" b="1" dirty="0" smtClean="0"/>
              <a:t> </a:t>
            </a:r>
            <a:r>
              <a:rPr lang="el-GR" sz="2400" b="1" dirty="0" smtClean="0"/>
              <a:t>Επιχειρήσεις, 62%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l-GR" sz="2400" b="1" dirty="0" smtClean="0"/>
              <a:t>ΔΗΜΟΣ ΔΙΟΥ - ΟΛΥΜΠΟΥ</a:t>
            </a:r>
            <a:r>
              <a:rPr lang="en-US" sz="2400" b="1" dirty="0" smtClean="0"/>
              <a:t>:</a:t>
            </a:r>
            <a:r>
              <a:rPr lang="el-GR" sz="2400" b="1" dirty="0" smtClean="0"/>
              <a:t> </a:t>
            </a:r>
            <a:r>
              <a:rPr lang="el-GR" sz="2400" b="1" dirty="0" smtClean="0"/>
              <a:t>2</a:t>
            </a:r>
            <a:r>
              <a:rPr lang="en-US" sz="2400" b="1" smtClean="0"/>
              <a:t>49</a:t>
            </a:r>
            <a:r>
              <a:rPr lang="el-GR" sz="2400" b="1" smtClean="0"/>
              <a:t> </a:t>
            </a:r>
            <a:r>
              <a:rPr lang="el-GR" sz="2400" b="1" dirty="0" smtClean="0"/>
              <a:t>Επιχειρήσεις, 22%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l-GR" sz="2400" b="1" dirty="0" smtClean="0"/>
              <a:t>ΔΗΜΟΣ ΠΥΔΝΑΣ – ΚΟΛΙΝΔΡΟΥ</a:t>
            </a:r>
            <a:r>
              <a:rPr lang="en-US" sz="2400" b="1" dirty="0" smtClean="0"/>
              <a:t>:</a:t>
            </a:r>
            <a:r>
              <a:rPr lang="el-GR" sz="2400" b="1" dirty="0" smtClean="0"/>
              <a:t> 186 Επιχειρήσεις, 16%</a:t>
            </a:r>
            <a:endParaRPr lang="el-GR" sz="2400" b="1" dirty="0"/>
          </a:p>
        </p:txBody>
      </p:sp>
      <p:pic>
        <p:nvPicPr>
          <p:cNvPr id="5" name="4 - Εικόνα" descr="epimelhthrio_pieri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86644" y="4857760"/>
            <a:ext cx="1568909" cy="200024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- Γράφημα"/>
          <p:cNvGraphicFramePr/>
          <p:nvPr/>
        </p:nvGraphicFramePr>
        <p:xfrm>
          <a:off x="-1214478" y="1357298"/>
          <a:ext cx="5929354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- Ορθογώνιο"/>
          <p:cNvSpPr/>
          <p:nvPr/>
        </p:nvSpPr>
        <p:spPr>
          <a:xfrm>
            <a:off x="357158" y="5429264"/>
            <a:ext cx="71438" cy="7143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TextBox"/>
          <p:cNvSpPr txBox="1"/>
          <p:nvPr/>
        </p:nvSpPr>
        <p:spPr>
          <a:xfrm>
            <a:off x="500034" y="5000636"/>
            <a:ext cx="2686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/>
              <a:t>ΠΤΩΣΗ ΚΥΚΛΟΥ ΕΡΓΑΣΙΩΝ</a:t>
            </a:r>
            <a:endParaRPr lang="el-GR" b="1" dirty="0"/>
          </a:p>
        </p:txBody>
      </p:sp>
      <p:sp>
        <p:nvSpPr>
          <p:cNvPr id="7" name="6 - TextBox"/>
          <p:cNvSpPr txBox="1"/>
          <p:nvPr/>
        </p:nvSpPr>
        <p:spPr>
          <a:xfrm>
            <a:off x="500034" y="5286388"/>
            <a:ext cx="3054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/>
              <a:t>ΑΜΕΙΩΤΟΣ ΚΥΚΛΟΣ ΕΡΓΑΣΙΩΝ</a:t>
            </a:r>
            <a:endParaRPr lang="el-GR" b="1" dirty="0"/>
          </a:p>
        </p:txBody>
      </p:sp>
      <p:sp>
        <p:nvSpPr>
          <p:cNvPr id="8" name="7 - TextBox"/>
          <p:cNvSpPr txBox="1"/>
          <p:nvPr/>
        </p:nvSpPr>
        <p:spPr>
          <a:xfrm>
            <a:off x="928662" y="571480"/>
            <a:ext cx="7215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 smtClean="0"/>
              <a:t>ΣΥΜΠΕΡΑΣΜΑΤΑ ΕΡΕΥΝΑΣ</a:t>
            </a:r>
            <a:endParaRPr lang="el-GR" sz="2400" b="1" dirty="0"/>
          </a:p>
        </p:txBody>
      </p:sp>
      <p:sp>
        <p:nvSpPr>
          <p:cNvPr id="10" name="9 - TextBox"/>
          <p:cNvSpPr txBox="1"/>
          <p:nvPr/>
        </p:nvSpPr>
        <p:spPr>
          <a:xfrm>
            <a:off x="4071934" y="2428868"/>
            <a:ext cx="47149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 smtClean="0"/>
              <a:t> </a:t>
            </a:r>
            <a:r>
              <a:rPr lang="el-GR" b="1" dirty="0" smtClean="0"/>
              <a:t>ΜΕΣΟΣΤΑΘΜΙΚΟ ΠΟΣΟΣΤΟ ΜΕΙΩΣΗΣ ΚΥΚΛΟΥ ΕΡΓΑΣΙΩΝ ΚΑΤΆ ΤΗΝ ΕΞΕΤΑΖΟΜΕΝΗ ΠΕΡΙΟΔΟ</a:t>
            </a:r>
            <a:r>
              <a:rPr lang="en-US" b="1" dirty="0" smtClean="0"/>
              <a:t> </a:t>
            </a:r>
            <a:r>
              <a:rPr lang="el-GR" b="1" dirty="0" smtClean="0"/>
              <a:t>ΓΙΑ ΤΟ 2020 ΣΕ ΣΥΓΚΡΙΣΗ ΜΕ ΤΗΝ ΑΝΤΙΣΤΟΙΧΗ ΠΕΡΙΟΔΟ ΤΟ 2019 ΕΙΝΑΙ</a:t>
            </a:r>
            <a:r>
              <a:rPr lang="en-US" b="1" dirty="0" smtClean="0"/>
              <a:t>: </a:t>
            </a:r>
            <a:r>
              <a:rPr lang="el-GR" b="1" dirty="0" smtClean="0"/>
              <a:t> 62%</a:t>
            </a:r>
            <a:endParaRPr lang="el-GR" b="1" dirty="0"/>
          </a:p>
        </p:txBody>
      </p:sp>
      <p:pic>
        <p:nvPicPr>
          <p:cNvPr id="11" name="10 - Εικόνα" descr="epimelhthrio_pieriA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86644" y="4857760"/>
            <a:ext cx="1568909" cy="200024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142</Words>
  <Application>Microsoft Office PowerPoint</Application>
  <PresentationFormat>Προβολή στην οθόνη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Θέμα του Office</vt:lpstr>
      <vt:lpstr>ΕΡΕΥΝΑ ΕΠΙΜΕΛΗΤΗΡΙΟΥ ΠΕΡΙΑΣ</vt:lpstr>
      <vt:lpstr>Διαφάνεια 2</vt:lpstr>
      <vt:lpstr>ΣΥΝΘΕΣΗ ΔΕΙΓΜΑΤΟΣ</vt:lpstr>
      <vt:lpstr>Διαφάνεια 4</vt:lpstr>
      <vt:lpstr>Διαφάνεια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ΕΡΕΥΝΑ ΕΠΙΜΕΛΗΤΗΡΙΟΥ ΠΕΡΙΑΣ</dc:title>
  <dc:creator>user</dc:creator>
  <cp:lastModifiedBy>MAXH</cp:lastModifiedBy>
  <cp:revision>11</cp:revision>
  <dcterms:created xsi:type="dcterms:W3CDTF">2021-01-24T21:39:27Z</dcterms:created>
  <dcterms:modified xsi:type="dcterms:W3CDTF">2021-01-25T10:14:24Z</dcterms:modified>
</cp:coreProperties>
</file>